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69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7B78-B5F4-4014-8647-0DA54D15B0F5}" type="datetimeFigureOut">
              <a:rPr lang="en-CA" smtClean="0"/>
              <a:t>03/10/2013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0149C-D5EF-4623-9F46-69E1DC4291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76183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7B78-B5F4-4014-8647-0DA54D15B0F5}" type="datetimeFigureOut">
              <a:rPr lang="en-CA" smtClean="0"/>
              <a:t>03/10/2013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0149C-D5EF-4623-9F46-69E1DC4291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88557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7B78-B5F4-4014-8647-0DA54D15B0F5}" type="datetimeFigureOut">
              <a:rPr lang="en-CA" smtClean="0"/>
              <a:t>03/10/2013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0149C-D5EF-4623-9F46-69E1DC4291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79636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7B78-B5F4-4014-8647-0DA54D15B0F5}" type="datetimeFigureOut">
              <a:rPr lang="en-CA" smtClean="0"/>
              <a:t>03/10/2013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0149C-D5EF-4623-9F46-69E1DC4291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15464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7B78-B5F4-4014-8647-0DA54D15B0F5}" type="datetimeFigureOut">
              <a:rPr lang="en-CA" smtClean="0"/>
              <a:t>03/10/2013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0149C-D5EF-4623-9F46-69E1DC4291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53149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7B78-B5F4-4014-8647-0DA54D15B0F5}" type="datetimeFigureOut">
              <a:rPr lang="en-CA" smtClean="0"/>
              <a:t>03/10/2013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0149C-D5EF-4623-9F46-69E1DC4291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38043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7B78-B5F4-4014-8647-0DA54D15B0F5}" type="datetimeFigureOut">
              <a:rPr lang="en-CA" smtClean="0"/>
              <a:t>03/10/2013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0149C-D5EF-4623-9F46-69E1DC4291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0205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7B78-B5F4-4014-8647-0DA54D15B0F5}" type="datetimeFigureOut">
              <a:rPr lang="en-CA" smtClean="0"/>
              <a:t>03/10/2013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0149C-D5EF-4623-9F46-69E1DC4291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50783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7B78-B5F4-4014-8647-0DA54D15B0F5}" type="datetimeFigureOut">
              <a:rPr lang="en-CA" smtClean="0"/>
              <a:t>03/10/2013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0149C-D5EF-4623-9F46-69E1DC4291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2629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7B78-B5F4-4014-8647-0DA54D15B0F5}" type="datetimeFigureOut">
              <a:rPr lang="en-CA" smtClean="0"/>
              <a:t>03/10/2013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0149C-D5EF-4623-9F46-69E1DC4291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64675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7B78-B5F4-4014-8647-0DA54D15B0F5}" type="datetimeFigureOut">
              <a:rPr lang="en-CA" smtClean="0"/>
              <a:t>03/10/2013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0149C-D5EF-4623-9F46-69E1DC4291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95347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77B78-B5F4-4014-8647-0DA54D15B0F5}" type="datetimeFigureOut">
              <a:rPr lang="en-CA" smtClean="0"/>
              <a:t>03/10/2013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0149C-D5EF-4623-9F46-69E1DC4291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64786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cflearnfree.org/skype/2.3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450" y="10245"/>
            <a:ext cx="9207558" cy="68888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0736" y="1052736"/>
            <a:ext cx="6672311" cy="2539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433289" y="4266522"/>
            <a:ext cx="2314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Skype 101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75656" y="4941168"/>
            <a:ext cx="65914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Video Chatting with friends and family has never been easier!</a:t>
            </a:r>
            <a:endParaRPr lang="en-CA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00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366"/>
            <a:ext cx="9205913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2123728" y="419430"/>
            <a:ext cx="4572000" cy="160043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CA" sz="2000" dirty="0">
                <a:solidFill>
                  <a:schemeClr val="bg1"/>
                </a:solidFill>
              </a:rPr>
              <a:t>Your </a:t>
            </a:r>
            <a:r>
              <a:rPr lang="en-CA" sz="2000" b="1" dirty="0">
                <a:solidFill>
                  <a:schemeClr val="bg1"/>
                </a:solidFill>
              </a:rPr>
              <a:t>account</a:t>
            </a:r>
            <a:r>
              <a:rPr lang="en-CA" sz="2000" dirty="0">
                <a:solidFill>
                  <a:schemeClr val="bg1"/>
                </a:solidFill>
              </a:rPr>
              <a:t> has been created and you will be redirected to your account on Skype.com. Click </a:t>
            </a:r>
            <a:r>
              <a:rPr lang="en-CA" sz="2000" b="1" dirty="0">
                <a:solidFill>
                  <a:schemeClr val="bg1"/>
                </a:solidFill>
              </a:rPr>
              <a:t>Download Skype for Windows</a:t>
            </a:r>
            <a:r>
              <a:rPr lang="en-CA" sz="2000" dirty="0">
                <a:solidFill>
                  <a:schemeClr val="bg1"/>
                </a:solidFill>
              </a:rPr>
              <a:t>.</a:t>
            </a:r>
            <a:r>
              <a:rPr lang="en-CA" dirty="0"/>
              <a:t/>
            </a:r>
            <a:br>
              <a:rPr lang="en-CA" dirty="0"/>
            </a:br>
            <a:endParaRPr lang="en-C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88840"/>
            <a:ext cx="7632848" cy="4286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418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133" y="-8497"/>
            <a:ext cx="9205913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 descr="Screenshot of Skyp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96313"/>
            <a:ext cx="5486400" cy="3400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Opening the set-up applica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74" y="3933056"/>
            <a:ext cx="461962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796136" y="548680"/>
            <a:ext cx="30963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Now Skype will begin </a:t>
            </a:r>
            <a:r>
              <a:rPr lang="en-US" sz="2000" b="1" dirty="0">
                <a:solidFill>
                  <a:schemeClr val="bg1"/>
                </a:solidFill>
              </a:rPr>
              <a:t>downloading </a:t>
            </a:r>
            <a:r>
              <a:rPr lang="en-US" sz="2000" dirty="0">
                <a:solidFill>
                  <a:schemeClr val="bg1"/>
                </a:solidFill>
              </a:rPr>
              <a:t>the set-up application. Click </a:t>
            </a:r>
            <a:r>
              <a:rPr lang="en-US" sz="2000" b="1" dirty="0">
                <a:solidFill>
                  <a:schemeClr val="bg1"/>
                </a:solidFill>
              </a:rPr>
              <a:t>Save File</a:t>
            </a:r>
            <a:r>
              <a:rPr lang="en-US" sz="2000" dirty="0">
                <a:solidFill>
                  <a:schemeClr val="bg1"/>
                </a:solidFill>
              </a:rPr>
              <a:t> to save SkypeSetup.exe to your computer</a:t>
            </a:r>
            <a:r>
              <a:rPr lang="en-US" sz="2000" dirty="0" smtClean="0">
                <a:solidFill>
                  <a:schemeClr val="bg1"/>
                </a:solidFill>
              </a:rPr>
              <a:t>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sz="800" dirty="0"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4365104"/>
            <a:ext cx="37444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When it's finished downloading, open </a:t>
            </a:r>
            <a:r>
              <a:rPr lang="en-US" sz="2000" b="1" dirty="0">
                <a:solidFill>
                  <a:schemeClr val="bg1"/>
                </a:solidFill>
              </a:rPr>
              <a:t>SkypeSetup.exe</a:t>
            </a:r>
            <a:r>
              <a:rPr lang="en-US" sz="2000" dirty="0">
                <a:solidFill>
                  <a:schemeClr val="bg1"/>
                </a:solidFill>
              </a:rPr>
              <a:t>. Depending on your download settings, you might find the file on your </a:t>
            </a:r>
            <a:r>
              <a:rPr lang="en-US" sz="2000" b="1" dirty="0">
                <a:solidFill>
                  <a:schemeClr val="bg1"/>
                </a:solidFill>
              </a:rPr>
              <a:t>desktop</a:t>
            </a:r>
            <a:r>
              <a:rPr lang="en-US" sz="2000" dirty="0">
                <a:solidFill>
                  <a:schemeClr val="bg1"/>
                </a:solidFill>
              </a:rPr>
              <a:t>, or in your browser's </a:t>
            </a:r>
            <a:r>
              <a:rPr lang="en-US" sz="2000" b="1" dirty="0">
                <a:solidFill>
                  <a:schemeClr val="bg1"/>
                </a:solidFill>
              </a:rPr>
              <a:t>Downloads </a:t>
            </a:r>
            <a:r>
              <a:rPr lang="en-US" sz="2000" dirty="0">
                <a:solidFill>
                  <a:schemeClr val="bg1"/>
                </a:solidFill>
              </a:rPr>
              <a:t>window. 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38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63" y="-12700"/>
            <a:ext cx="9205913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539552" y="1264197"/>
            <a:ext cx="281106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000" dirty="0">
                <a:solidFill>
                  <a:schemeClr val="bg1"/>
                </a:solidFill>
              </a:rPr>
              <a:t>The </a:t>
            </a:r>
            <a:r>
              <a:rPr lang="en-CA" sz="2000" b="1" dirty="0">
                <a:solidFill>
                  <a:schemeClr val="bg1"/>
                </a:solidFill>
              </a:rPr>
              <a:t>Installing Skype</a:t>
            </a:r>
            <a:r>
              <a:rPr lang="en-CA" sz="2000" dirty="0">
                <a:solidFill>
                  <a:schemeClr val="bg1"/>
                </a:solidFill>
              </a:rPr>
              <a:t> window will open. Click </a:t>
            </a:r>
            <a:r>
              <a:rPr lang="en-CA" sz="2000" b="1" dirty="0">
                <a:solidFill>
                  <a:schemeClr val="bg1"/>
                </a:solidFill>
              </a:rPr>
              <a:t>I agree - next</a:t>
            </a:r>
            <a:r>
              <a:rPr lang="en-CA" sz="2000" dirty="0">
                <a:solidFill>
                  <a:schemeClr val="bg1"/>
                </a:solidFill>
              </a:rPr>
              <a:t> to continue.</a:t>
            </a:r>
          </a:p>
        </p:txBody>
      </p:sp>
      <p:pic>
        <p:nvPicPr>
          <p:cNvPr id="6146" name="Picture 2" descr="Screenshot of Skyp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27568"/>
            <a:ext cx="4179788" cy="2996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5747047" y="3758560"/>
            <a:ext cx="2790056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000" dirty="0">
                <a:solidFill>
                  <a:schemeClr val="bg1"/>
                </a:solidFill>
              </a:rPr>
              <a:t>On the next screen, Skype will offer to make changes to your internet search engine and homepage. If you do not wish to make changes, uncheck the boxes. Click </a:t>
            </a:r>
            <a:r>
              <a:rPr lang="en-CA" sz="2000" b="1" dirty="0">
                <a:solidFill>
                  <a:schemeClr val="bg1"/>
                </a:solidFill>
              </a:rPr>
              <a:t>Continue</a:t>
            </a:r>
            <a:r>
              <a:rPr lang="en-CA" sz="2000" dirty="0">
                <a:solidFill>
                  <a:schemeClr val="bg1"/>
                </a:solidFill>
              </a:rPr>
              <a:t>.</a:t>
            </a:r>
            <a:r>
              <a:rPr lang="en-CA" dirty="0"/>
              <a:t/>
            </a:r>
            <a:br>
              <a:rPr lang="en-CA" dirty="0"/>
            </a:br>
            <a:endParaRPr lang="en-CA" dirty="0"/>
          </a:p>
        </p:txBody>
      </p:sp>
      <p:pic>
        <p:nvPicPr>
          <p:cNvPr id="6148" name="Picture 4" descr="Screenshot of Skyp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3334912"/>
            <a:ext cx="4401615" cy="3155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4144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63" y="-12700"/>
            <a:ext cx="9205913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 descr="Screenshot of Skyp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3672408" cy="2632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4788024" y="1268760"/>
            <a:ext cx="43071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2000" dirty="0">
                <a:solidFill>
                  <a:schemeClr val="bg1"/>
                </a:solidFill>
              </a:rPr>
              <a:t>Skype will finish </a:t>
            </a:r>
            <a:r>
              <a:rPr lang="en-CA" sz="2000" b="1" dirty="0">
                <a:solidFill>
                  <a:schemeClr val="bg1"/>
                </a:solidFill>
              </a:rPr>
              <a:t>installing</a:t>
            </a:r>
            <a:r>
              <a:rPr lang="en-CA" sz="2000" dirty="0">
                <a:solidFill>
                  <a:schemeClr val="bg1"/>
                </a:solidFill>
              </a:rPr>
              <a:t> the </a:t>
            </a:r>
            <a:r>
              <a:rPr lang="en-CA" sz="2000" dirty="0" smtClean="0">
                <a:solidFill>
                  <a:schemeClr val="bg1"/>
                </a:solidFill>
              </a:rPr>
              <a:t>software.</a:t>
            </a:r>
            <a:endParaRPr lang="en-CA" sz="20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6652" y="4149080"/>
            <a:ext cx="350125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000" dirty="0">
                <a:solidFill>
                  <a:schemeClr val="bg1"/>
                </a:solidFill>
              </a:rPr>
              <a:t>The login window will open when the installation is done.</a:t>
            </a:r>
          </a:p>
          <a:p>
            <a:r>
              <a:rPr lang="en-CA" sz="2000" dirty="0">
                <a:solidFill>
                  <a:schemeClr val="bg1"/>
                </a:solidFill>
              </a:rPr>
              <a:t>Enter your </a:t>
            </a:r>
            <a:r>
              <a:rPr lang="en-CA" sz="2000" b="1" dirty="0">
                <a:solidFill>
                  <a:schemeClr val="bg1"/>
                </a:solidFill>
              </a:rPr>
              <a:t>username</a:t>
            </a:r>
            <a:r>
              <a:rPr lang="en-CA" sz="2000" dirty="0">
                <a:solidFill>
                  <a:schemeClr val="bg1"/>
                </a:solidFill>
              </a:rPr>
              <a:t> and </a:t>
            </a:r>
            <a:r>
              <a:rPr lang="en-CA" sz="2000" b="1" dirty="0">
                <a:solidFill>
                  <a:schemeClr val="bg1"/>
                </a:solidFill>
              </a:rPr>
              <a:t>password</a:t>
            </a:r>
            <a:r>
              <a:rPr lang="en-CA" sz="2000" dirty="0">
                <a:solidFill>
                  <a:schemeClr val="bg1"/>
                </a:solidFill>
              </a:rPr>
              <a:t>, then click </a:t>
            </a:r>
            <a:r>
              <a:rPr lang="en-CA" sz="2000" b="1" dirty="0">
                <a:solidFill>
                  <a:schemeClr val="bg1"/>
                </a:solidFill>
              </a:rPr>
              <a:t>Sign in</a:t>
            </a:r>
            <a:r>
              <a:rPr lang="en-CA" sz="20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7174" name="Picture 6" descr="Screenshot of Skyp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212976"/>
            <a:ext cx="4747549" cy="3418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6150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05913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 descr="Screenshot of Skyp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4152" y="225808"/>
            <a:ext cx="4400489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395536" y="1087782"/>
            <a:ext cx="352839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000" dirty="0">
                <a:solidFill>
                  <a:schemeClr val="bg1"/>
                </a:solidFill>
              </a:rPr>
              <a:t>Skype will direct you to set up your sound and video settings as well as your profile picture. Click </a:t>
            </a:r>
            <a:r>
              <a:rPr lang="en-CA" sz="2000" b="1" dirty="0">
                <a:solidFill>
                  <a:schemeClr val="bg1"/>
                </a:solidFill>
              </a:rPr>
              <a:t>Continue</a:t>
            </a:r>
            <a:r>
              <a:rPr lang="en-CA" sz="2000" dirty="0">
                <a:solidFill>
                  <a:schemeClr val="bg1"/>
                </a:solidFill>
              </a:rPr>
              <a:t> to begin.</a:t>
            </a:r>
            <a:r>
              <a:rPr lang="en-CA" dirty="0"/>
              <a:t/>
            </a:r>
            <a:br>
              <a:rPr lang="en-CA" dirty="0"/>
            </a:br>
            <a:endParaRPr lang="en-CA" dirty="0"/>
          </a:p>
        </p:txBody>
      </p:sp>
      <p:sp>
        <p:nvSpPr>
          <p:cNvPr id="5" name="Rectangle 4"/>
          <p:cNvSpPr/>
          <p:nvPr/>
        </p:nvSpPr>
        <p:spPr>
          <a:xfrm>
            <a:off x="5113577" y="4293096"/>
            <a:ext cx="36004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000" dirty="0" smtClean="0">
                <a:solidFill>
                  <a:schemeClr val="bg1"/>
                </a:solidFill>
              </a:rPr>
              <a:t>On this screen, you </a:t>
            </a:r>
            <a:r>
              <a:rPr lang="en-CA" sz="2000" dirty="0">
                <a:solidFill>
                  <a:schemeClr val="bg1"/>
                </a:solidFill>
              </a:rPr>
              <a:t>can adjust your speaker, microphone, and video settings. When you're satisfied, click </a:t>
            </a:r>
            <a:r>
              <a:rPr lang="en-CA" sz="2000" b="1" dirty="0">
                <a:solidFill>
                  <a:schemeClr val="bg1"/>
                </a:solidFill>
              </a:rPr>
              <a:t>Continue</a:t>
            </a:r>
            <a:r>
              <a:rPr lang="en-CA" sz="2000" dirty="0">
                <a:solidFill>
                  <a:schemeClr val="bg1"/>
                </a:solidFill>
              </a:rPr>
              <a:t>.</a:t>
            </a:r>
            <a:br>
              <a:rPr lang="en-CA" sz="2000" dirty="0">
                <a:solidFill>
                  <a:schemeClr val="bg1"/>
                </a:solidFill>
              </a:rPr>
            </a:br>
            <a:endParaRPr lang="en-CA" sz="2000" dirty="0">
              <a:solidFill>
                <a:schemeClr val="bg1"/>
              </a:solidFill>
            </a:endParaRPr>
          </a:p>
        </p:txBody>
      </p:sp>
      <p:pic>
        <p:nvPicPr>
          <p:cNvPr id="8196" name="Picture 4" descr="Screenshot of Skyp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573016"/>
            <a:ext cx="4248686" cy="3059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0592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809" y="-31750"/>
            <a:ext cx="9205913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5292080" y="980728"/>
            <a:ext cx="313184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000" dirty="0">
                <a:solidFill>
                  <a:schemeClr val="bg1"/>
                </a:solidFill>
              </a:rPr>
              <a:t>On </a:t>
            </a:r>
            <a:r>
              <a:rPr lang="en-CA" sz="2000" dirty="0" smtClean="0">
                <a:solidFill>
                  <a:schemeClr val="bg1"/>
                </a:solidFill>
              </a:rPr>
              <a:t>this screen</a:t>
            </a:r>
            <a:r>
              <a:rPr lang="en-CA" sz="2000" dirty="0">
                <a:solidFill>
                  <a:schemeClr val="bg1"/>
                </a:solidFill>
              </a:rPr>
              <a:t>, you can choose to add a profile picture. </a:t>
            </a:r>
            <a:r>
              <a:rPr lang="en-CA" sz="2000" dirty="0" smtClean="0">
                <a:solidFill>
                  <a:schemeClr val="bg1"/>
                </a:solidFill>
              </a:rPr>
              <a:t> If you choose to add a photo you simply have to choose one from you pictures folder. </a:t>
            </a:r>
            <a:r>
              <a:rPr lang="en-CA" dirty="0"/>
              <a:t/>
            </a:r>
            <a:br>
              <a:rPr lang="en-CA" dirty="0"/>
            </a:br>
            <a:endParaRPr lang="en-CA" dirty="0"/>
          </a:p>
        </p:txBody>
      </p:sp>
      <p:pic>
        <p:nvPicPr>
          <p:cNvPr id="14338" name="Picture 2" descr="Screenshot of Skyp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37369"/>
            <a:ext cx="4232799" cy="3047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Screenshot of Skyp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645024"/>
            <a:ext cx="4648680" cy="2915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539552" y="4365104"/>
            <a:ext cx="3598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2000" dirty="0">
                <a:solidFill>
                  <a:schemeClr val="bg1"/>
                </a:solidFill>
              </a:rPr>
              <a:t>Your </a:t>
            </a:r>
            <a:r>
              <a:rPr lang="en-CA" sz="2000" b="1" dirty="0">
                <a:solidFill>
                  <a:schemeClr val="bg1"/>
                </a:solidFill>
              </a:rPr>
              <a:t>Skype </a:t>
            </a:r>
            <a:r>
              <a:rPr lang="en-CA" sz="2000" dirty="0">
                <a:solidFill>
                  <a:schemeClr val="bg1"/>
                </a:solidFill>
              </a:rPr>
              <a:t>window </a:t>
            </a:r>
            <a:r>
              <a:rPr lang="en-CA" sz="2000" dirty="0" smtClean="0">
                <a:solidFill>
                  <a:schemeClr val="bg1"/>
                </a:solidFill>
              </a:rPr>
              <a:t>will appear.</a:t>
            </a:r>
            <a:endParaRPr lang="en-CA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85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205913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3419872" y="971436"/>
            <a:ext cx="20464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 smtClean="0">
                <a:hlinkClick r:id="rId3"/>
              </a:rPr>
              <a:t>Skype - </a:t>
            </a:r>
            <a:r>
              <a:rPr lang="en-CA" dirty="0" err="1" smtClean="0">
                <a:hlinkClick r:id="rId3"/>
              </a:rPr>
              <a:t>gcflearnfree</a:t>
            </a:r>
            <a:endParaRPr lang="en-CA" dirty="0"/>
          </a:p>
        </p:txBody>
      </p:sp>
      <p:pic>
        <p:nvPicPr>
          <p:cNvPr id="13314" name="Picture 2" descr="http://gcflearnfree.org/weborbassets/uploads/ID_131/skype_window_background_we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356" y="1340768"/>
            <a:ext cx="7315200" cy="523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226326" y="255007"/>
            <a:ext cx="67532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Get to know the Skype Window</a:t>
            </a:r>
            <a:endParaRPr lang="en-CA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34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366"/>
            <a:ext cx="9205913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39360" y="182433"/>
            <a:ext cx="47271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How to Add a Contact</a:t>
            </a:r>
            <a:endParaRPr lang="en-CA" sz="4000" dirty="0">
              <a:solidFill>
                <a:schemeClr val="bg1"/>
              </a:solidFill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182433"/>
            <a:ext cx="65" cy="92333"/>
          </a:xfrm>
          <a:prstGeom prst="rect">
            <a:avLst/>
          </a:prstGeom>
          <a:solidFill>
            <a:srgbClr val="DFE3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2290" name="Picture 2" descr="Screenshot of Skyp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8" y="441136088"/>
            <a:ext cx="268605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899592" y="1258669"/>
            <a:ext cx="4572000" cy="98488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CA" sz="2000" dirty="0">
                <a:solidFill>
                  <a:schemeClr val="bg1"/>
                </a:solidFill>
              </a:rPr>
              <a:t>Open the </a:t>
            </a:r>
            <a:r>
              <a:rPr lang="en-CA" sz="2000" b="1" dirty="0">
                <a:solidFill>
                  <a:schemeClr val="bg1"/>
                </a:solidFill>
              </a:rPr>
              <a:t>Skype</a:t>
            </a:r>
            <a:r>
              <a:rPr lang="en-CA" sz="2000" dirty="0">
                <a:solidFill>
                  <a:schemeClr val="bg1"/>
                </a:solidFill>
              </a:rPr>
              <a:t> window and sign in.</a:t>
            </a:r>
          </a:p>
          <a:p>
            <a:r>
              <a:rPr lang="en-CA" sz="2000" dirty="0">
                <a:solidFill>
                  <a:schemeClr val="bg1"/>
                </a:solidFill>
              </a:rPr>
              <a:t>Click the </a:t>
            </a:r>
            <a:r>
              <a:rPr lang="en-CA" sz="2000" b="1" dirty="0">
                <a:solidFill>
                  <a:schemeClr val="bg1"/>
                </a:solidFill>
              </a:rPr>
              <a:t>Add a contact</a:t>
            </a:r>
            <a:r>
              <a:rPr lang="en-CA" sz="2000" dirty="0">
                <a:solidFill>
                  <a:schemeClr val="bg1"/>
                </a:solidFill>
              </a:rPr>
              <a:t> button.</a:t>
            </a:r>
            <a:r>
              <a:rPr lang="en-CA" dirty="0"/>
              <a:t/>
            </a:r>
            <a:br>
              <a:rPr lang="en-CA" dirty="0"/>
            </a:br>
            <a:endParaRPr lang="en-CA" dirty="0"/>
          </a:p>
        </p:txBody>
      </p:sp>
      <p:pic>
        <p:nvPicPr>
          <p:cNvPr id="12292" name="Picture 4" descr="Screenshot of Skyp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836712"/>
            <a:ext cx="268605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539552" y="3789040"/>
            <a:ext cx="500404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000" dirty="0">
                <a:solidFill>
                  <a:schemeClr val="bg1"/>
                </a:solidFill>
              </a:rPr>
              <a:t>The </a:t>
            </a:r>
            <a:r>
              <a:rPr lang="en-CA" sz="2000" b="1" dirty="0">
                <a:solidFill>
                  <a:schemeClr val="bg1"/>
                </a:solidFill>
              </a:rPr>
              <a:t>Search people on Skype</a:t>
            </a:r>
            <a:r>
              <a:rPr lang="en-CA" sz="2000" dirty="0">
                <a:solidFill>
                  <a:schemeClr val="bg1"/>
                </a:solidFill>
              </a:rPr>
              <a:t> pane will appear.</a:t>
            </a:r>
          </a:p>
          <a:p>
            <a:r>
              <a:rPr lang="en-CA" sz="2000" dirty="0">
                <a:solidFill>
                  <a:schemeClr val="bg1"/>
                </a:solidFill>
              </a:rPr>
              <a:t>Search for someone you know using their </a:t>
            </a:r>
            <a:r>
              <a:rPr lang="en-CA" sz="2000" b="1" dirty="0">
                <a:solidFill>
                  <a:schemeClr val="bg1"/>
                </a:solidFill>
              </a:rPr>
              <a:t>name</a:t>
            </a:r>
            <a:r>
              <a:rPr lang="en-CA" sz="2000" dirty="0">
                <a:solidFill>
                  <a:schemeClr val="bg1"/>
                </a:solidFill>
              </a:rPr>
              <a:t>, </a:t>
            </a:r>
            <a:r>
              <a:rPr lang="en-CA" sz="2000" b="1" dirty="0">
                <a:solidFill>
                  <a:schemeClr val="bg1"/>
                </a:solidFill>
              </a:rPr>
              <a:t>Skype</a:t>
            </a:r>
            <a:r>
              <a:rPr lang="en-CA" sz="2000" dirty="0">
                <a:solidFill>
                  <a:schemeClr val="bg1"/>
                </a:solidFill>
              </a:rPr>
              <a:t> </a:t>
            </a:r>
            <a:r>
              <a:rPr lang="en-CA" sz="2000" b="1" dirty="0">
                <a:solidFill>
                  <a:schemeClr val="bg1"/>
                </a:solidFill>
              </a:rPr>
              <a:t>name</a:t>
            </a:r>
            <a:r>
              <a:rPr lang="en-CA" sz="2000" dirty="0">
                <a:solidFill>
                  <a:schemeClr val="bg1"/>
                </a:solidFill>
              </a:rPr>
              <a:t>, or </a:t>
            </a:r>
            <a:r>
              <a:rPr lang="en-CA" sz="2000" b="1" dirty="0">
                <a:solidFill>
                  <a:schemeClr val="bg1"/>
                </a:solidFill>
              </a:rPr>
              <a:t>email address</a:t>
            </a:r>
            <a:r>
              <a:rPr lang="en-CA" sz="2000" dirty="0">
                <a:solidFill>
                  <a:schemeClr val="bg1"/>
                </a:solidFill>
              </a:rPr>
              <a:t>.</a:t>
            </a:r>
          </a:p>
          <a:p>
            <a:r>
              <a:rPr lang="en-CA" sz="2000" dirty="0">
                <a:solidFill>
                  <a:schemeClr val="bg1"/>
                </a:solidFill>
              </a:rPr>
              <a:t>Skype will display a list of search results. </a:t>
            </a:r>
            <a:br>
              <a:rPr lang="en-CA" sz="2000" dirty="0">
                <a:solidFill>
                  <a:schemeClr val="bg1"/>
                </a:solidFill>
              </a:rPr>
            </a:br>
            <a:endParaRPr lang="en-CA" sz="2000" dirty="0">
              <a:solidFill>
                <a:schemeClr val="bg1"/>
              </a:solidFill>
            </a:endParaRPr>
          </a:p>
        </p:txBody>
      </p:sp>
      <p:pic>
        <p:nvPicPr>
          <p:cNvPr id="12294" name="Picture 6" descr="Screenshot of Skyp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2823" y="2852936"/>
            <a:ext cx="235267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5511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258" y="0"/>
            <a:ext cx="9205913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6" name="Picture 2" descr="Screenshot of Skyp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79" y="2060848"/>
            <a:ext cx="5172075" cy="258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395536" y="981636"/>
            <a:ext cx="4572000" cy="129266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CA" sz="2000" dirty="0">
                <a:solidFill>
                  <a:schemeClr val="bg1"/>
                </a:solidFill>
              </a:rPr>
              <a:t>When you find the person you're looking for, click </a:t>
            </a:r>
            <a:r>
              <a:rPr lang="en-CA" sz="2000" b="1" dirty="0">
                <a:solidFill>
                  <a:schemeClr val="bg1"/>
                </a:solidFill>
              </a:rPr>
              <a:t>Add to Contacts</a:t>
            </a:r>
            <a:r>
              <a:rPr lang="en-CA" sz="2000" dirty="0">
                <a:solidFill>
                  <a:schemeClr val="bg1"/>
                </a:solidFill>
              </a:rPr>
              <a:t> to send them a </a:t>
            </a:r>
            <a:r>
              <a:rPr lang="en-CA" sz="2000" b="1" dirty="0">
                <a:solidFill>
                  <a:schemeClr val="bg1"/>
                </a:solidFill>
              </a:rPr>
              <a:t>contact request</a:t>
            </a:r>
            <a:r>
              <a:rPr lang="en-CA" sz="2000" dirty="0">
                <a:solidFill>
                  <a:schemeClr val="bg1"/>
                </a:solidFill>
              </a:rPr>
              <a:t>.</a:t>
            </a:r>
            <a:r>
              <a:rPr lang="en-CA" dirty="0"/>
              <a:t/>
            </a:r>
            <a:br>
              <a:rPr lang="en-CA" dirty="0"/>
            </a:br>
            <a:endParaRPr lang="en-CA" dirty="0"/>
          </a:p>
        </p:txBody>
      </p:sp>
      <p:sp>
        <p:nvSpPr>
          <p:cNvPr id="7" name="Rectangle 6"/>
          <p:cNvSpPr/>
          <p:nvPr/>
        </p:nvSpPr>
        <p:spPr>
          <a:xfrm>
            <a:off x="3635896" y="4797152"/>
            <a:ext cx="53285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000" dirty="0" smtClean="0">
                <a:solidFill>
                  <a:schemeClr val="bg1"/>
                </a:solidFill>
              </a:rPr>
              <a:t>***If </a:t>
            </a:r>
            <a:r>
              <a:rPr lang="en-CA" sz="2000" dirty="0">
                <a:solidFill>
                  <a:schemeClr val="bg1"/>
                </a:solidFill>
              </a:rPr>
              <a:t>the person you want to add doesn't have a Skype account, you can send them an email invitation. Skype will send the person information on how to download and sign up for the service.</a:t>
            </a:r>
          </a:p>
        </p:txBody>
      </p:sp>
    </p:spTree>
    <p:extLst>
      <p:ext uri="{BB962C8B-B14F-4D97-AF65-F5344CB8AC3E}">
        <p14:creationId xmlns:p14="http://schemas.microsoft.com/office/powerpoint/2010/main" val="216992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05913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59632" y="188640"/>
            <a:ext cx="67810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How to accept a Friend Request</a:t>
            </a:r>
            <a:endParaRPr lang="en-CA" sz="40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74564" y="1700808"/>
            <a:ext cx="705678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000" dirty="0">
                <a:solidFill>
                  <a:schemeClr val="bg1"/>
                </a:solidFill>
              </a:rPr>
              <a:t>On Skype, you add contacts to your account (and they add you to theirs) via </a:t>
            </a:r>
            <a:r>
              <a:rPr lang="en-CA" sz="2000" b="1" dirty="0">
                <a:solidFill>
                  <a:schemeClr val="bg1"/>
                </a:solidFill>
              </a:rPr>
              <a:t>contact requests</a:t>
            </a:r>
            <a:r>
              <a:rPr lang="en-CA" sz="2000" dirty="0">
                <a:solidFill>
                  <a:schemeClr val="bg1"/>
                </a:solidFill>
              </a:rPr>
              <a:t>. When you receive a request, it's displayed as a notification above the </a:t>
            </a:r>
            <a:r>
              <a:rPr lang="en-CA" sz="2000" b="1" dirty="0">
                <a:solidFill>
                  <a:schemeClr val="bg1"/>
                </a:solidFill>
              </a:rPr>
              <a:t>Contacts </a:t>
            </a:r>
            <a:r>
              <a:rPr lang="en-CA" sz="2000" dirty="0">
                <a:solidFill>
                  <a:schemeClr val="bg1"/>
                </a:solidFill>
              </a:rPr>
              <a:t>tab. Just click the notification to open a pane where you can </a:t>
            </a:r>
            <a:r>
              <a:rPr lang="en-CA" sz="2000" b="1" dirty="0">
                <a:solidFill>
                  <a:schemeClr val="bg1"/>
                </a:solidFill>
              </a:rPr>
              <a:t>add</a:t>
            </a:r>
            <a:r>
              <a:rPr lang="en-CA" sz="2000" dirty="0">
                <a:solidFill>
                  <a:schemeClr val="bg1"/>
                </a:solidFill>
              </a:rPr>
              <a:t>, </a:t>
            </a:r>
            <a:r>
              <a:rPr lang="en-CA" sz="2000" b="1" dirty="0">
                <a:solidFill>
                  <a:schemeClr val="bg1"/>
                </a:solidFill>
              </a:rPr>
              <a:t>ignore</a:t>
            </a:r>
            <a:r>
              <a:rPr lang="en-CA" sz="2000" dirty="0">
                <a:solidFill>
                  <a:schemeClr val="bg1"/>
                </a:solidFill>
              </a:rPr>
              <a:t>, or </a:t>
            </a:r>
            <a:r>
              <a:rPr lang="en-CA" sz="2000" b="1" dirty="0">
                <a:solidFill>
                  <a:schemeClr val="bg1"/>
                </a:solidFill>
              </a:rPr>
              <a:t>block</a:t>
            </a:r>
            <a:r>
              <a:rPr lang="en-CA" sz="2000" dirty="0">
                <a:solidFill>
                  <a:schemeClr val="bg1"/>
                </a:solidFill>
              </a:rPr>
              <a:t> the person.</a:t>
            </a:r>
          </a:p>
        </p:txBody>
      </p:sp>
      <p:pic>
        <p:nvPicPr>
          <p:cNvPr id="9218" name="Picture 2" descr="Screenshot of Skyp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797" y="3573016"/>
            <a:ext cx="6667500" cy="1933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3743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3"/>
            <a:ext cx="9205913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97167" y="476672"/>
            <a:ext cx="1497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What is Skype</a:t>
            </a:r>
            <a:endParaRPr lang="en-C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44624" y="-1467544"/>
            <a:ext cx="11881320" cy="900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133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50" y="0"/>
            <a:ext cx="9205913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38661" y="61255"/>
            <a:ext cx="63333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How to Start </a:t>
            </a:r>
            <a:r>
              <a:rPr lang="en-US" sz="4000" dirty="0">
                <a:solidFill>
                  <a:schemeClr val="bg1"/>
                </a:solidFill>
              </a:rPr>
              <a:t>S</a:t>
            </a:r>
            <a:r>
              <a:rPr lang="en-US" sz="4000" dirty="0" smtClean="0">
                <a:solidFill>
                  <a:schemeClr val="bg1"/>
                </a:solidFill>
              </a:rPr>
              <a:t>kype Video Call</a:t>
            </a:r>
            <a:endParaRPr lang="en-CA" sz="40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7427" y="3347760"/>
            <a:ext cx="39076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Click the person you want to video call on the </a:t>
            </a:r>
            <a:r>
              <a:rPr lang="en-CA" b="1" dirty="0">
                <a:solidFill>
                  <a:schemeClr val="bg1"/>
                </a:solidFill>
              </a:rPr>
              <a:t>Contacts</a:t>
            </a:r>
            <a:r>
              <a:rPr lang="en-CA" dirty="0">
                <a:solidFill>
                  <a:schemeClr val="bg1"/>
                </a:solidFill>
              </a:rPr>
              <a:t> tab</a:t>
            </a:r>
          </a:p>
        </p:txBody>
      </p:sp>
      <p:pic>
        <p:nvPicPr>
          <p:cNvPr id="10242" name="Picture 2" descr="Screenshot of Skyp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90" y="716185"/>
            <a:ext cx="2099942" cy="2675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Screenshot of Skyp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769141"/>
            <a:ext cx="3467100" cy="2238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4499992" y="3068960"/>
            <a:ext cx="41764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The contact's </a:t>
            </a:r>
            <a:r>
              <a:rPr lang="en-CA" b="1" dirty="0">
                <a:solidFill>
                  <a:schemeClr val="bg1"/>
                </a:solidFill>
              </a:rPr>
              <a:t>information</a:t>
            </a:r>
            <a:r>
              <a:rPr lang="en-CA" dirty="0">
                <a:solidFill>
                  <a:schemeClr val="bg1"/>
                </a:solidFill>
              </a:rPr>
              <a:t> will open in a pane on the right.</a:t>
            </a:r>
          </a:p>
          <a:p>
            <a:r>
              <a:rPr lang="en-CA" dirty="0">
                <a:solidFill>
                  <a:schemeClr val="bg1"/>
                </a:solidFill>
              </a:rPr>
              <a:t>Click the </a:t>
            </a:r>
            <a:r>
              <a:rPr lang="en-CA" b="1" dirty="0">
                <a:solidFill>
                  <a:schemeClr val="bg1"/>
                </a:solidFill>
              </a:rPr>
              <a:t>Video call</a:t>
            </a:r>
            <a:r>
              <a:rPr lang="en-CA" dirty="0">
                <a:solidFill>
                  <a:schemeClr val="bg1"/>
                </a:solidFill>
              </a:rPr>
              <a:t> button. </a:t>
            </a:r>
          </a:p>
        </p:txBody>
      </p:sp>
      <p:sp>
        <p:nvSpPr>
          <p:cNvPr id="8" name="Rectangle 7"/>
          <p:cNvSpPr/>
          <p:nvPr/>
        </p:nvSpPr>
        <p:spPr>
          <a:xfrm>
            <a:off x="2987823" y="4149080"/>
            <a:ext cx="591909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The </a:t>
            </a:r>
            <a:r>
              <a:rPr lang="en-CA" b="1" dirty="0">
                <a:solidFill>
                  <a:schemeClr val="bg1"/>
                </a:solidFill>
              </a:rPr>
              <a:t>call window</a:t>
            </a:r>
            <a:r>
              <a:rPr lang="en-CA" dirty="0">
                <a:solidFill>
                  <a:schemeClr val="bg1"/>
                </a:solidFill>
              </a:rPr>
              <a:t> will open. The footage from </a:t>
            </a:r>
            <a:r>
              <a:rPr lang="en-CA" b="1" dirty="0">
                <a:solidFill>
                  <a:schemeClr val="bg1"/>
                </a:solidFill>
              </a:rPr>
              <a:t>your webcam</a:t>
            </a:r>
            <a:r>
              <a:rPr lang="en-CA" dirty="0">
                <a:solidFill>
                  <a:schemeClr val="bg1"/>
                </a:solidFill>
              </a:rPr>
              <a:t> will appear at the bottom, showing what the other person will see when they answer. The call will keep ringing until they do.</a:t>
            </a:r>
          </a:p>
          <a:p>
            <a:r>
              <a:rPr lang="en-CA" dirty="0">
                <a:solidFill>
                  <a:schemeClr val="bg1"/>
                </a:solidFill>
              </a:rPr>
              <a:t>The footage from </a:t>
            </a:r>
            <a:r>
              <a:rPr lang="en-CA" b="1" dirty="0">
                <a:solidFill>
                  <a:schemeClr val="bg1"/>
                </a:solidFill>
              </a:rPr>
              <a:t>their</a:t>
            </a:r>
            <a:r>
              <a:rPr lang="en-CA" dirty="0">
                <a:solidFill>
                  <a:schemeClr val="bg1"/>
                </a:solidFill>
              </a:rPr>
              <a:t> </a:t>
            </a:r>
            <a:r>
              <a:rPr lang="en-CA" b="1" dirty="0">
                <a:solidFill>
                  <a:schemeClr val="bg1"/>
                </a:solidFill>
              </a:rPr>
              <a:t>webcam</a:t>
            </a:r>
            <a:r>
              <a:rPr lang="en-CA" dirty="0">
                <a:solidFill>
                  <a:schemeClr val="bg1"/>
                </a:solidFill>
              </a:rPr>
              <a:t> will appear at the top. If they don't have a webcam (or choose to answer without it), their profile picture will be there instead.</a:t>
            </a:r>
          </a:p>
          <a:p>
            <a:r>
              <a:rPr lang="en-CA" dirty="0">
                <a:solidFill>
                  <a:schemeClr val="bg1"/>
                </a:solidFill>
              </a:rPr>
              <a:t>Talk as long as you like. Click the </a:t>
            </a:r>
            <a:r>
              <a:rPr lang="en-CA" b="1" dirty="0">
                <a:solidFill>
                  <a:schemeClr val="bg1"/>
                </a:solidFill>
              </a:rPr>
              <a:t>End Call</a:t>
            </a:r>
            <a:r>
              <a:rPr lang="en-CA" dirty="0">
                <a:solidFill>
                  <a:schemeClr val="bg1"/>
                </a:solidFill>
              </a:rPr>
              <a:t> button when you're ready to hang up. </a:t>
            </a:r>
          </a:p>
        </p:txBody>
      </p:sp>
      <p:pic>
        <p:nvPicPr>
          <p:cNvPr id="10246" name="Picture 6" descr="Screenshot of Skyp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99" y="4102655"/>
            <a:ext cx="2890224" cy="2633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054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408" y="0"/>
            <a:ext cx="9205913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91826" y="256376"/>
            <a:ext cx="68525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How to answer an Incoming Call</a:t>
            </a:r>
            <a:endParaRPr lang="en-CA" sz="4000" dirty="0">
              <a:solidFill>
                <a:schemeClr val="bg1"/>
              </a:solidFill>
            </a:endParaRPr>
          </a:p>
        </p:txBody>
      </p:sp>
      <p:pic>
        <p:nvPicPr>
          <p:cNvPr id="15362" name="Picture 2" descr="Screenshot of Skyp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2176" y="1925957"/>
            <a:ext cx="4200525" cy="1066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1547664" y="980728"/>
            <a:ext cx="56886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000" dirty="0">
                <a:solidFill>
                  <a:schemeClr val="bg1"/>
                </a:solidFill>
              </a:rPr>
              <a:t>So, what do you see when someone calls </a:t>
            </a:r>
            <a:r>
              <a:rPr lang="en-CA" sz="2000" i="1" dirty="0">
                <a:solidFill>
                  <a:schemeClr val="bg1"/>
                </a:solidFill>
              </a:rPr>
              <a:t>you</a:t>
            </a:r>
            <a:r>
              <a:rPr lang="en-CA" sz="2000" dirty="0">
                <a:solidFill>
                  <a:schemeClr val="bg1"/>
                </a:solidFill>
              </a:rPr>
              <a:t> on Skype? A </a:t>
            </a:r>
            <a:r>
              <a:rPr lang="en-CA" sz="2000" b="1" dirty="0">
                <a:solidFill>
                  <a:schemeClr val="bg1"/>
                </a:solidFill>
              </a:rPr>
              <a:t>pop-up window</a:t>
            </a:r>
            <a:r>
              <a:rPr lang="en-CA" sz="2000" dirty="0">
                <a:solidFill>
                  <a:schemeClr val="bg1"/>
                </a:solidFill>
              </a:rPr>
              <a:t> that looks like this:</a:t>
            </a:r>
          </a:p>
        </p:txBody>
      </p:sp>
      <p:sp>
        <p:nvSpPr>
          <p:cNvPr id="7" name="Rectangle 6"/>
          <p:cNvSpPr/>
          <p:nvPr/>
        </p:nvSpPr>
        <p:spPr>
          <a:xfrm>
            <a:off x="683568" y="3356992"/>
            <a:ext cx="756084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000" dirty="0">
                <a:solidFill>
                  <a:schemeClr val="bg1"/>
                </a:solidFill>
              </a:rPr>
              <a:t>To answer with your webcam, just click the </a:t>
            </a:r>
            <a:r>
              <a:rPr lang="en-CA" sz="2000" b="1" dirty="0">
                <a:solidFill>
                  <a:schemeClr val="bg1"/>
                </a:solidFill>
              </a:rPr>
              <a:t>Answer with video</a:t>
            </a:r>
            <a:r>
              <a:rPr lang="en-CA" sz="2000" dirty="0">
                <a:solidFill>
                  <a:schemeClr val="bg1"/>
                </a:solidFill>
              </a:rPr>
              <a:t> button; or </a:t>
            </a:r>
            <a:r>
              <a:rPr lang="en-CA" sz="2000" b="1" dirty="0">
                <a:solidFill>
                  <a:schemeClr val="bg1"/>
                </a:solidFill>
              </a:rPr>
              <a:t>Decline</a:t>
            </a:r>
            <a:r>
              <a:rPr lang="en-CA" sz="2000" dirty="0">
                <a:solidFill>
                  <a:schemeClr val="bg1"/>
                </a:solidFill>
              </a:rPr>
              <a:t> if you're too busy to talk (or don't know the caller). You can also answer without video by clicking </a:t>
            </a:r>
            <a:r>
              <a:rPr lang="en-CA" sz="2000" b="1" dirty="0">
                <a:solidFill>
                  <a:schemeClr val="bg1"/>
                </a:solidFill>
              </a:rPr>
              <a:t>Answer</a:t>
            </a:r>
            <a:r>
              <a:rPr lang="en-CA" sz="2000" dirty="0">
                <a:solidFill>
                  <a:schemeClr val="bg1"/>
                </a:solidFill>
              </a:rPr>
              <a:t>, so the caller can't see you on your webcam. You can always turn video on or off during the call if you change your mind.</a:t>
            </a:r>
          </a:p>
          <a:p>
            <a:r>
              <a:rPr lang="en-CA" sz="2000" dirty="0">
                <a:solidFill>
                  <a:schemeClr val="bg1"/>
                </a:solidFill>
              </a:rPr>
              <a:t>If you do nothing, the call will keep ringing until the other person hangs up.</a:t>
            </a:r>
          </a:p>
          <a:p>
            <a:r>
              <a:rPr lang="en-CA" sz="2000" dirty="0">
                <a:solidFill>
                  <a:schemeClr val="bg1"/>
                </a:solidFill>
              </a:rPr>
              <a:t>The caller may or may not be using a webcam themselves. You won't know until you answer.</a:t>
            </a:r>
          </a:p>
        </p:txBody>
      </p:sp>
    </p:spTree>
    <p:extLst>
      <p:ext uri="{BB962C8B-B14F-4D97-AF65-F5344CB8AC3E}">
        <p14:creationId xmlns:p14="http://schemas.microsoft.com/office/powerpoint/2010/main" val="160255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3"/>
            <a:ext cx="9205913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44624" y="-1323528"/>
            <a:ext cx="11809312" cy="892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715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3"/>
            <a:ext cx="9205913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03600" y="332656"/>
            <a:ext cx="69987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4000" dirty="0" smtClean="0">
                <a:solidFill>
                  <a:schemeClr val="bg1"/>
                </a:solidFill>
              </a:rPr>
              <a:t>What you need before you begin</a:t>
            </a:r>
            <a:endParaRPr lang="en-CA" sz="4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4544" y="1505319"/>
            <a:ext cx="741682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 smtClean="0">
                <a:solidFill>
                  <a:schemeClr val="bg1"/>
                </a:solidFill>
              </a:rPr>
              <a:t>-High speed internet connection</a:t>
            </a:r>
          </a:p>
          <a:p>
            <a:r>
              <a:rPr lang="en-CA" sz="2000" dirty="0" smtClean="0">
                <a:solidFill>
                  <a:schemeClr val="bg1"/>
                </a:solidFill>
              </a:rPr>
              <a:t>-Speakers and microphone (built into your computer </a:t>
            </a:r>
            <a:r>
              <a:rPr lang="en-CA" sz="2000" dirty="0" smtClean="0">
                <a:solidFill>
                  <a:schemeClr val="bg1"/>
                </a:solidFill>
              </a:rPr>
              <a:t>or separate)</a:t>
            </a:r>
            <a:endParaRPr lang="en-CA" sz="2000" dirty="0" smtClean="0">
              <a:solidFill>
                <a:schemeClr val="bg1"/>
              </a:solidFill>
            </a:endParaRPr>
          </a:p>
          <a:p>
            <a:r>
              <a:rPr lang="en-CA" sz="2000" dirty="0" smtClean="0">
                <a:solidFill>
                  <a:schemeClr val="bg1"/>
                </a:solidFill>
              </a:rPr>
              <a:t>-if you are planning to video </a:t>
            </a:r>
            <a:r>
              <a:rPr lang="en-CA" sz="2000" dirty="0" smtClean="0">
                <a:solidFill>
                  <a:schemeClr val="bg1"/>
                </a:solidFill>
              </a:rPr>
              <a:t>chat, </a:t>
            </a:r>
            <a:r>
              <a:rPr lang="en-CA" sz="2000" dirty="0" smtClean="0">
                <a:solidFill>
                  <a:schemeClr val="bg1"/>
                </a:solidFill>
              </a:rPr>
              <a:t>a webcam is needed (built into your computer or separate)</a:t>
            </a:r>
          </a:p>
          <a:p>
            <a:endParaRPr lang="en-CA" sz="2000" dirty="0">
              <a:solidFill>
                <a:schemeClr val="bg1"/>
              </a:solidFill>
            </a:endParaRPr>
          </a:p>
          <a:p>
            <a:r>
              <a:rPr lang="en-CA" sz="2000" dirty="0" smtClean="0">
                <a:solidFill>
                  <a:schemeClr val="bg1"/>
                </a:solidFill>
              </a:rPr>
              <a:t>*Note:  the versions of Skype between Windows and Mac look slightly different.  This presentation will focus on Windows.  However the features between the two are fairly similar. </a:t>
            </a:r>
            <a:endParaRPr lang="en-CA" sz="2000" dirty="0">
              <a:solidFill>
                <a:schemeClr val="bg1"/>
              </a:solidFill>
            </a:endParaRPr>
          </a:p>
        </p:txBody>
      </p:sp>
      <p:pic>
        <p:nvPicPr>
          <p:cNvPr id="4098" name="Picture 2" descr="Screenshot of Skyp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24518"/>
            <a:ext cx="2520280" cy="2408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513" y="3990860"/>
            <a:ext cx="3118798" cy="2480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63160" y="6449324"/>
            <a:ext cx="1985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chemeClr val="bg1"/>
                </a:solidFill>
              </a:rPr>
              <a:t>Skype for Windows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08104" y="6488668"/>
            <a:ext cx="1515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chemeClr val="bg1"/>
                </a:solidFill>
              </a:rPr>
              <a:t>Skype for Mac</a:t>
            </a:r>
            <a:endParaRPr lang="en-C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00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3"/>
            <a:ext cx="9205913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38249" y="404664"/>
            <a:ext cx="74501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Downloading and Installing Skype </a:t>
            </a:r>
            <a:endParaRPr lang="en-CA" sz="40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5616" y="1628800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A" sz="200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1556792"/>
            <a:ext cx="734481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 smtClean="0">
                <a:solidFill>
                  <a:schemeClr val="bg1"/>
                </a:solidFill>
              </a:rPr>
              <a:t>It </a:t>
            </a:r>
            <a:r>
              <a:rPr lang="en-CA" sz="2000" dirty="0">
                <a:solidFill>
                  <a:schemeClr val="bg1"/>
                </a:solidFill>
              </a:rPr>
              <a:t>only takes a few minutes to set up Skype for the first </a:t>
            </a:r>
            <a:r>
              <a:rPr lang="en-CA" sz="2000" dirty="0" smtClean="0">
                <a:solidFill>
                  <a:schemeClr val="bg1"/>
                </a:solidFill>
              </a:rPr>
              <a:t>time, and you will only have to do this once. </a:t>
            </a:r>
            <a:r>
              <a:rPr lang="en-CA" sz="2000" dirty="0">
                <a:solidFill>
                  <a:schemeClr val="bg1"/>
                </a:solidFill>
              </a:rPr>
              <a:t>You'll start by creating an </a:t>
            </a:r>
            <a:r>
              <a:rPr lang="en-CA" sz="2000" b="1" dirty="0">
                <a:solidFill>
                  <a:schemeClr val="bg1"/>
                </a:solidFill>
              </a:rPr>
              <a:t>account</a:t>
            </a:r>
            <a:r>
              <a:rPr lang="en-CA" sz="2000" dirty="0">
                <a:solidFill>
                  <a:schemeClr val="bg1"/>
                </a:solidFill>
              </a:rPr>
              <a:t> on the website. Then you'll download and install the </a:t>
            </a:r>
            <a:r>
              <a:rPr lang="en-CA" sz="2000" b="1" dirty="0">
                <a:solidFill>
                  <a:schemeClr val="bg1"/>
                </a:solidFill>
              </a:rPr>
              <a:t>software</a:t>
            </a:r>
            <a:r>
              <a:rPr lang="en-CA" sz="2000" dirty="0">
                <a:solidFill>
                  <a:schemeClr val="bg1"/>
                </a:solidFill>
              </a:rPr>
              <a:t> you need to run Skype on your computer.</a:t>
            </a:r>
          </a:p>
          <a:p>
            <a:endParaRPr lang="en-CA" dirty="0"/>
          </a:p>
        </p:txBody>
      </p:sp>
      <p:sp>
        <p:nvSpPr>
          <p:cNvPr id="8" name="Rectangle 7"/>
          <p:cNvSpPr/>
          <p:nvPr/>
        </p:nvSpPr>
        <p:spPr>
          <a:xfrm>
            <a:off x="395536" y="4069161"/>
            <a:ext cx="460851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000" dirty="0" smtClean="0">
                <a:solidFill>
                  <a:schemeClr val="bg1"/>
                </a:solidFill>
              </a:rPr>
              <a:t>Start by going  </a:t>
            </a:r>
            <a:r>
              <a:rPr lang="en-CA" sz="2000" dirty="0">
                <a:solidFill>
                  <a:schemeClr val="bg1"/>
                </a:solidFill>
              </a:rPr>
              <a:t>to </a:t>
            </a:r>
            <a:r>
              <a:rPr lang="en-CA" sz="2800" dirty="0" smtClean="0">
                <a:solidFill>
                  <a:schemeClr val="bg1"/>
                </a:solidFill>
              </a:rPr>
              <a:t>www.Skype.com</a:t>
            </a:r>
            <a:endParaRPr lang="en-CA" sz="2000" dirty="0">
              <a:solidFill>
                <a:schemeClr val="bg1"/>
              </a:solidFill>
            </a:endParaRPr>
          </a:p>
          <a:p>
            <a:r>
              <a:rPr lang="en-CA" sz="2000" dirty="0" smtClean="0">
                <a:solidFill>
                  <a:schemeClr val="bg1"/>
                </a:solidFill>
              </a:rPr>
              <a:t>Click </a:t>
            </a:r>
            <a:r>
              <a:rPr lang="en-CA" sz="2800" dirty="0">
                <a:solidFill>
                  <a:schemeClr val="bg1"/>
                </a:solidFill>
              </a:rPr>
              <a:t>Join Us</a:t>
            </a:r>
            <a:r>
              <a:rPr lang="en-CA" sz="2000" dirty="0" smtClean="0">
                <a:solidFill>
                  <a:schemeClr val="bg1"/>
                </a:solidFill>
              </a:rPr>
              <a:t>.</a:t>
            </a:r>
            <a:endParaRPr lang="en-CA" sz="2000" dirty="0">
              <a:solidFill>
                <a:schemeClr val="bg1"/>
              </a:solidFill>
            </a:endParaRPr>
          </a:p>
        </p:txBody>
      </p:sp>
      <p:pic>
        <p:nvPicPr>
          <p:cNvPr id="9" name="Picture 2" descr="Screenshot of Skyp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861048"/>
            <a:ext cx="2792232" cy="1348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275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05913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771800" y="330611"/>
            <a:ext cx="33852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How to Sign </a:t>
            </a:r>
            <a:r>
              <a:rPr lang="en-US" sz="4000" dirty="0" smtClean="0">
                <a:solidFill>
                  <a:schemeClr val="bg1"/>
                </a:solidFill>
              </a:rPr>
              <a:t>Up</a:t>
            </a:r>
          </a:p>
        </p:txBody>
      </p:sp>
      <p:pic>
        <p:nvPicPr>
          <p:cNvPr id="5124" name="Picture 4" descr="Screenshot of Skyp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6612" y="2420888"/>
            <a:ext cx="6192688" cy="4146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394222" y="1268759"/>
            <a:ext cx="64174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000" dirty="0">
                <a:solidFill>
                  <a:schemeClr val="bg1"/>
                </a:solidFill>
              </a:rPr>
              <a:t>On the next screen, a form will appear on the </a:t>
            </a:r>
            <a:r>
              <a:rPr lang="en-CA" sz="2000" b="1" dirty="0">
                <a:solidFill>
                  <a:schemeClr val="bg1"/>
                </a:solidFill>
              </a:rPr>
              <a:t>Create an account</a:t>
            </a:r>
            <a:r>
              <a:rPr lang="en-CA" sz="2000" dirty="0">
                <a:solidFill>
                  <a:schemeClr val="bg1"/>
                </a:solidFill>
              </a:rPr>
              <a:t> tab. Fill out the information it asks for, starting with your </a:t>
            </a:r>
            <a:r>
              <a:rPr lang="en-CA" sz="2000" b="1" dirty="0">
                <a:solidFill>
                  <a:schemeClr val="bg1"/>
                </a:solidFill>
              </a:rPr>
              <a:t>name</a:t>
            </a:r>
            <a:r>
              <a:rPr lang="en-CA" sz="2000" dirty="0">
                <a:solidFill>
                  <a:schemeClr val="bg1"/>
                </a:solidFill>
              </a:rPr>
              <a:t> and </a:t>
            </a:r>
            <a:r>
              <a:rPr lang="en-CA" sz="2000" b="1" dirty="0">
                <a:solidFill>
                  <a:schemeClr val="bg1"/>
                </a:solidFill>
              </a:rPr>
              <a:t>email address</a:t>
            </a:r>
            <a:r>
              <a:rPr lang="en-CA" sz="2000" dirty="0">
                <a:solidFill>
                  <a:schemeClr val="bg1"/>
                </a:solidFill>
              </a:rPr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362166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807" y="-31750"/>
            <a:ext cx="9205913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1187624" y="692696"/>
            <a:ext cx="684076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000" dirty="0">
                <a:solidFill>
                  <a:schemeClr val="bg1"/>
                </a:solidFill>
              </a:rPr>
              <a:t>The next part of the form includes a lot of information that's </a:t>
            </a:r>
            <a:r>
              <a:rPr lang="en-CA" sz="2000" b="1" dirty="0">
                <a:solidFill>
                  <a:schemeClr val="bg1"/>
                </a:solidFill>
              </a:rPr>
              <a:t>optional</a:t>
            </a:r>
            <a:r>
              <a:rPr lang="en-CA" sz="2000" dirty="0">
                <a:solidFill>
                  <a:schemeClr val="bg1"/>
                </a:solidFill>
              </a:rPr>
              <a:t>, like your </a:t>
            </a:r>
            <a:r>
              <a:rPr lang="en-CA" sz="2000" b="1" dirty="0">
                <a:solidFill>
                  <a:schemeClr val="bg1"/>
                </a:solidFill>
              </a:rPr>
              <a:t>birthday</a:t>
            </a:r>
            <a:r>
              <a:rPr lang="en-CA" sz="2000" dirty="0">
                <a:solidFill>
                  <a:schemeClr val="bg1"/>
                </a:solidFill>
              </a:rPr>
              <a:t>, </a:t>
            </a:r>
            <a:r>
              <a:rPr lang="en-CA" sz="2000" b="1" dirty="0">
                <a:solidFill>
                  <a:schemeClr val="bg1"/>
                </a:solidFill>
              </a:rPr>
              <a:t>city</a:t>
            </a:r>
            <a:r>
              <a:rPr lang="en-CA" sz="2000" dirty="0">
                <a:solidFill>
                  <a:schemeClr val="bg1"/>
                </a:solidFill>
              </a:rPr>
              <a:t>, and more. Anything you enter here will be part of your </a:t>
            </a:r>
            <a:r>
              <a:rPr lang="en-CA" sz="2000" b="1" dirty="0">
                <a:solidFill>
                  <a:schemeClr val="bg1"/>
                </a:solidFill>
              </a:rPr>
              <a:t>profile</a:t>
            </a:r>
            <a:r>
              <a:rPr lang="en-CA" sz="2000" dirty="0">
                <a:solidFill>
                  <a:schemeClr val="bg1"/>
                </a:solidFill>
              </a:rPr>
              <a:t>, so be careful about what you choose to share. The only fields that you're required to fill out are the ones with an asterisk (for example, </a:t>
            </a:r>
            <a:r>
              <a:rPr lang="en-CA" sz="2000" b="1" dirty="0">
                <a:solidFill>
                  <a:schemeClr val="bg1"/>
                </a:solidFill>
              </a:rPr>
              <a:t>country*</a:t>
            </a:r>
            <a:r>
              <a:rPr lang="en-CA" sz="2000" dirty="0">
                <a:solidFill>
                  <a:schemeClr val="bg1"/>
                </a:solidFill>
              </a:rPr>
              <a:t>). </a:t>
            </a:r>
          </a:p>
        </p:txBody>
      </p:sp>
      <p:pic>
        <p:nvPicPr>
          <p:cNvPr id="1027" name="Picture 3" descr="Screenshot of Skyp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619" y="2654293"/>
            <a:ext cx="6840760" cy="3736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9563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225" y="0"/>
            <a:ext cx="9205913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819476" y="482349"/>
            <a:ext cx="741682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000" dirty="0" smtClean="0">
                <a:solidFill>
                  <a:schemeClr val="bg1"/>
                </a:solidFill>
              </a:rPr>
              <a:t>Enter </a:t>
            </a:r>
            <a:r>
              <a:rPr lang="en-CA" sz="2000" dirty="0">
                <a:solidFill>
                  <a:schemeClr val="bg1"/>
                </a:solidFill>
              </a:rPr>
              <a:t>your desired username, also known as your Skype Name. If the username you want is taken, Skype will give you some helpful suggestions.</a:t>
            </a:r>
          </a:p>
          <a:p>
            <a:endParaRPr lang="en-CA" sz="2000" dirty="0" smtClean="0">
              <a:solidFill>
                <a:schemeClr val="bg1"/>
              </a:solidFill>
            </a:endParaRPr>
          </a:p>
          <a:p>
            <a:r>
              <a:rPr lang="en-CA" sz="2000" dirty="0" smtClean="0">
                <a:solidFill>
                  <a:schemeClr val="bg1"/>
                </a:solidFill>
              </a:rPr>
              <a:t>Enter </a:t>
            </a:r>
            <a:r>
              <a:rPr lang="en-CA" sz="2000" dirty="0">
                <a:solidFill>
                  <a:schemeClr val="bg1"/>
                </a:solidFill>
              </a:rPr>
              <a:t>your desired password, then enter it again. Just like with any online service, it's important to choose a strong password — in other words, one that is difficult for someone to guess. When you enter your desired password, Skype will tell you if it's not strong enough, so you have a chance to come up with a new one. </a:t>
            </a:r>
            <a:endParaRPr lang="en-CA" sz="2000" dirty="0" smtClean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** adding numbers is the best way to create a strong password</a:t>
            </a:r>
            <a:endParaRPr lang="en-CA" sz="2000" dirty="0">
              <a:solidFill>
                <a:schemeClr val="bg1"/>
              </a:solidFill>
            </a:endParaRPr>
          </a:p>
        </p:txBody>
      </p:sp>
      <p:pic>
        <p:nvPicPr>
          <p:cNvPr id="2051" name="Picture 3" descr="Screenshot of Skyp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861048"/>
            <a:ext cx="5562600" cy="2886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145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" y="0"/>
            <a:ext cx="9205913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Screenshot of Skyp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158" y="2375348"/>
            <a:ext cx="6336704" cy="4285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609085" y="548680"/>
            <a:ext cx="78488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000" dirty="0">
                <a:solidFill>
                  <a:schemeClr val="bg1"/>
                </a:solidFill>
              </a:rPr>
              <a:t>When you're done, enter the </a:t>
            </a:r>
            <a:r>
              <a:rPr lang="en-CA" sz="2000" b="1" dirty="0">
                <a:solidFill>
                  <a:schemeClr val="bg1"/>
                </a:solidFill>
              </a:rPr>
              <a:t>security text</a:t>
            </a:r>
            <a:r>
              <a:rPr lang="en-CA" sz="2000" dirty="0">
                <a:solidFill>
                  <a:schemeClr val="bg1"/>
                </a:solidFill>
              </a:rPr>
              <a:t> in the box. (This is to confirm you're a real person, not a computer set up for spamming.)</a:t>
            </a:r>
          </a:p>
          <a:p>
            <a:r>
              <a:rPr lang="en-CA" sz="2000" dirty="0">
                <a:solidFill>
                  <a:schemeClr val="bg1"/>
                </a:solidFill>
              </a:rPr>
              <a:t>Review the </a:t>
            </a:r>
            <a:r>
              <a:rPr lang="en-CA" sz="2000" b="1" dirty="0">
                <a:solidFill>
                  <a:schemeClr val="bg1"/>
                </a:solidFill>
              </a:rPr>
              <a:t>terms of service </a:t>
            </a:r>
            <a:r>
              <a:rPr lang="en-CA" sz="2000" dirty="0">
                <a:solidFill>
                  <a:schemeClr val="bg1"/>
                </a:solidFill>
              </a:rPr>
              <a:t>and the </a:t>
            </a:r>
            <a:r>
              <a:rPr lang="en-CA" sz="2000" b="1" dirty="0">
                <a:solidFill>
                  <a:schemeClr val="bg1"/>
                </a:solidFill>
              </a:rPr>
              <a:t>Skype Privacy Statement</a:t>
            </a:r>
            <a:r>
              <a:rPr lang="en-CA" sz="2000" dirty="0">
                <a:solidFill>
                  <a:schemeClr val="bg1"/>
                </a:solidFill>
              </a:rPr>
              <a:t>, then click </a:t>
            </a:r>
            <a:r>
              <a:rPr lang="en-CA" sz="2000" b="1" dirty="0">
                <a:solidFill>
                  <a:schemeClr val="bg1"/>
                </a:solidFill>
              </a:rPr>
              <a:t>I agree - Continue</a:t>
            </a:r>
            <a:r>
              <a:rPr lang="en-CA" sz="2000" dirty="0">
                <a:solidFill>
                  <a:schemeClr val="bg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662762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1092</Words>
  <Application>Microsoft Office PowerPoint</Application>
  <PresentationFormat>On-screen Show (4:3)</PresentationFormat>
  <Paragraphs>60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Staff</dc:creator>
  <cp:lastModifiedBy>Lorna MacFarlane</cp:lastModifiedBy>
  <cp:revision>21</cp:revision>
  <dcterms:created xsi:type="dcterms:W3CDTF">2013-10-01T16:10:42Z</dcterms:created>
  <dcterms:modified xsi:type="dcterms:W3CDTF">2013-10-03T21:05:51Z</dcterms:modified>
</cp:coreProperties>
</file>